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95189C-4CFE-4445-8460-24E43F43CDAB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1B9A789-9C08-44DB-BEFD-41EB13FDAA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214290"/>
            <a:ext cx="7425720" cy="85452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БОУ « Междуреченская СОШ» Тарского района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1643050"/>
            <a:ext cx="7429552" cy="4286280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/>
              <a:t>Исследовательская работа  по теме</a:t>
            </a:r>
          </a:p>
          <a:p>
            <a:r>
              <a:rPr lang="ru-RU" sz="9600" dirty="0" smtClean="0">
                <a:solidFill>
                  <a:srgbClr val="FF0000"/>
                </a:solidFill>
              </a:rPr>
              <a:t>«</a:t>
            </a:r>
            <a:r>
              <a:rPr lang="ru-RU" sz="9600" b="1" i="1" dirty="0" smtClean="0">
                <a:solidFill>
                  <a:srgbClr val="FF0000"/>
                </a:solidFill>
              </a:rPr>
              <a:t>Структурно- семантические особенности фразеологизмов в баснях  И.А.Крылова».</a:t>
            </a:r>
          </a:p>
          <a:p>
            <a:endParaRPr lang="ru-RU" sz="9600" dirty="0" smtClean="0"/>
          </a:p>
          <a:p>
            <a:r>
              <a:rPr lang="ru-RU" sz="9600" dirty="0" smtClean="0"/>
              <a:t>                                                   </a:t>
            </a:r>
            <a:r>
              <a:rPr lang="ru-RU" sz="9600" b="1" dirty="0" smtClean="0"/>
              <a:t>Выполнила </a:t>
            </a:r>
          </a:p>
          <a:p>
            <a:r>
              <a:rPr lang="ru-RU" sz="9600" dirty="0" smtClean="0"/>
              <a:t>                                                    ученица 10 класса </a:t>
            </a:r>
          </a:p>
          <a:p>
            <a:r>
              <a:rPr lang="ru-RU" sz="9600" dirty="0" smtClean="0"/>
              <a:t>                                                    </a:t>
            </a:r>
            <a:r>
              <a:rPr lang="ru-RU" sz="9600" i="1" dirty="0" smtClean="0"/>
              <a:t>Семёнова Ольга</a:t>
            </a:r>
          </a:p>
          <a:p>
            <a:r>
              <a:rPr lang="ru-RU" sz="9600" dirty="0" smtClean="0"/>
              <a:t>                                                 </a:t>
            </a:r>
            <a:r>
              <a:rPr lang="ru-RU" sz="9600" b="1" dirty="0" smtClean="0"/>
              <a:t>Научный руководитель:</a:t>
            </a:r>
          </a:p>
          <a:p>
            <a:r>
              <a:rPr lang="ru-RU" sz="9600" i="1" dirty="0" smtClean="0"/>
              <a:t>                                               Савенкова Л.А., учитель </a:t>
            </a:r>
          </a:p>
          <a:p>
            <a:r>
              <a:rPr lang="ru-RU" sz="9600" i="1" dirty="0" smtClean="0"/>
              <a:t>                                               русского языка и литературы</a:t>
            </a:r>
          </a:p>
          <a:p>
            <a:r>
              <a:rPr lang="ru-RU" sz="9600" i="1" dirty="0" smtClean="0"/>
              <a:t>                                                       </a:t>
            </a:r>
          </a:p>
          <a:p>
            <a:endParaRPr lang="ru-RU" sz="9600" b="1" dirty="0" smtClean="0"/>
          </a:p>
          <a:p>
            <a:r>
              <a:rPr lang="ru-RU" sz="9600" b="1" dirty="0" smtClean="0"/>
              <a:t>                                           2014</a:t>
            </a:r>
          </a:p>
          <a:p>
            <a:r>
              <a:rPr lang="ru-RU" sz="9600" b="1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r>
              <a:rPr lang="ru-RU" dirty="0" smtClean="0"/>
              <a:t>3</a:t>
            </a:r>
            <a:r>
              <a:rPr lang="ru-RU" sz="4000" dirty="0" smtClean="0"/>
              <a:t>. </a:t>
            </a:r>
            <a:r>
              <a:rPr lang="ru-RU" sz="3100" i="1" dirty="0" smtClean="0"/>
              <a:t>Глава2. </a:t>
            </a:r>
            <a:r>
              <a:rPr lang="ru-RU" sz="3100" b="1" dirty="0" smtClean="0"/>
              <a:t>Фразеологизмы в баснях И.А. Крылова</a:t>
            </a:r>
            <a:r>
              <a:rPr lang="ru-RU" sz="3100" dirty="0" smtClean="0"/>
              <a:t>.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2526" cy="5157790"/>
          </a:xfrm>
        </p:spPr>
        <p:txBody>
          <a:bodyPr/>
          <a:lstStyle/>
          <a:p>
            <a:r>
              <a:rPr lang="ru-RU" dirty="0" smtClean="0"/>
              <a:t>2.1. Фразеологические </a:t>
            </a:r>
            <a:r>
              <a:rPr lang="ru-RU" dirty="0" smtClean="0">
                <a:solidFill>
                  <a:srgbClr val="FF0000"/>
                </a:solidFill>
              </a:rPr>
              <a:t>сращения.</a:t>
            </a:r>
          </a:p>
          <a:p>
            <a:r>
              <a:rPr lang="ru-RU" dirty="0" smtClean="0"/>
              <a:t>2.2. Фразеологические </a:t>
            </a:r>
            <a:r>
              <a:rPr lang="ru-RU" dirty="0" smtClean="0">
                <a:solidFill>
                  <a:srgbClr val="FF0000"/>
                </a:solidFill>
              </a:rPr>
              <a:t>единства.</a:t>
            </a:r>
          </a:p>
          <a:p>
            <a:r>
              <a:rPr lang="ru-RU" dirty="0" smtClean="0"/>
              <a:t>2.3. Фразеологические </a:t>
            </a:r>
            <a:r>
              <a:rPr lang="ru-RU" dirty="0" smtClean="0">
                <a:solidFill>
                  <a:srgbClr val="FF0000"/>
                </a:solidFill>
              </a:rPr>
              <a:t>сочетания.</a:t>
            </a:r>
          </a:p>
          <a:p>
            <a:r>
              <a:rPr lang="ru-RU" dirty="0" smtClean="0"/>
              <a:t>2.4</a:t>
            </a:r>
            <a:r>
              <a:rPr lang="ru-RU" dirty="0" smtClean="0"/>
              <a:t>. Фразеологические </a:t>
            </a:r>
            <a:r>
              <a:rPr lang="ru-RU" dirty="0" smtClean="0">
                <a:solidFill>
                  <a:srgbClr val="FF0000"/>
                </a:solidFill>
              </a:rPr>
              <a:t>выражения.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2.5. Синтаксическая </a:t>
            </a:r>
            <a:r>
              <a:rPr lang="ru-RU" dirty="0" smtClean="0"/>
              <a:t>специфика </a:t>
            </a:r>
            <a:r>
              <a:rPr lang="ru-RU" dirty="0" smtClean="0"/>
              <a:t>фразеологизмов</a:t>
            </a:r>
          </a:p>
          <a:p>
            <a:r>
              <a:rPr lang="ru-RU" dirty="0" smtClean="0"/>
              <a:t>Заключение .</a:t>
            </a:r>
          </a:p>
          <a:p>
            <a:r>
              <a:rPr lang="ru-RU" dirty="0" smtClean="0"/>
              <a:t>Литература.</a:t>
            </a:r>
          </a:p>
          <a:p>
            <a:r>
              <a:rPr lang="ru-RU" dirty="0" smtClean="0"/>
              <a:t>Приложения.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501122" cy="114298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                                        Алгоритм </a:t>
            </a:r>
            <a:br>
              <a:rPr lang="ru-RU" sz="3200" dirty="0" smtClean="0"/>
            </a:br>
            <a:r>
              <a:rPr lang="ru-RU" sz="2700" dirty="0" smtClean="0"/>
              <a:t>определения типа фразеологизма по семантической сочетаемости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7150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                 Фразеологическая единица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Сочетание семантически            Сочетание слов со свободным </a:t>
            </a:r>
          </a:p>
          <a:p>
            <a:pPr>
              <a:buNone/>
            </a:pPr>
            <a:r>
              <a:rPr lang="ru-RU" sz="2400" dirty="0" smtClean="0"/>
              <a:t>неделимое                                            значением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есть архаизм       есть вставки       нет синоним.       есть синоним.</a:t>
            </a:r>
          </a:p>
          <a:p>
            <a:pPr>
              <a:buNone/>
            </a:pPr>
            <a:r>
              <a:rPr lang="ru-RU" sz="2400" dirty="0" smtClean="0"/>
              <a:t>                                   слов м/</a:t>
            </a:r>
            <a:r>
              <a:rPr lang="ru-RU" sz="2400" dirty="0" err="1" smtClean="0"/>
              <a:t>д</a:t>
            </a:r>
            <a:r>
              <a:rPr lang="ru-RU" sz="2400" dirty="0" smtClean="0"/>
              <a:t>                  замены                   замена одного</a:t>
            </a:r>
          </a:p>
          <a:p>
            <a:pPr>
              <a:buNone/>
            </a:pPr>
            <a:r>
              <a:rPr lang="ru-RU" sz="2400" dirty="0" smtClean="0"/>
              <a:t>                            фразеологизмом                               компонента со </a:t>
            </a:r>
            <a:r>
              <a:rPr lang="ru-RU" sz="2400" dirty="0" err="1" smtClean="0"/>
              <a:t>связ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                                                   значением</a:t>
            </a:r>
          </a:p>
          <a:p>
            <a:pPr>
              <a:buNone/>
            </a:pPr>
            <a:r>
              <a:rPr lang="ru-RU" sz="2400" b="1" dirty="0" smtClean="0"/>
              <a:t>                                 фразеологическое  </a:t>
            </a:r>
          </a:p>
          <a:p>
            <a:pPr>
              <a:buNone/>
            </a:pPr>
            <a:r>
              <a:rPr lang="ru-RU" sz="2400" b="1" dirty="0" smtClean="0"/>
              <a:t>сращение            единство               выражение             сочетание  </a:t>
            </a:r>
          </a:p>
          <a:p>
            <a:pPr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бить баклуши   </a:t>
            </a:r>
            <a:r>
              <a:rPr lang="ru-RU" sz="2400" b="1" i="1" dirty="0" smtClean="0">
                <a:solidFill>
                  <a:srgbClr val="FF0000"/>
                </a:solidFill>
              </a:rPr>
              <a:t>высосать из  </a:t>
            </a:r>
            <a:r>
              <a:rPr lang="ru-RU" sz="2400" b="1" dirty="0" smtClean="0">
                <a:solidFill>
                  <a:srgbClr val="002060"/>
                </a:solidFill>
              </a:rPr>
              <a:t>оптом и в розницу   </a:t>
            </a:r>
            <a:r>
              <a:rPr lang="ru-RU" sz="2400" b="1" i="1" dirty="0" smtClean="0">
                <a:solidFill>
                  <a:srgbClr val="FF0000"/>
                </a:solidFill>
              </a:rPr>
              <a:t>закадычный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</a:rPr>
              <a:t>                                  пальца                                                     </a:t>
            </a:r>
            <a:r>
              <a:rPr lang="ru-RU" sz="2400" b="1" dirty="0" err="1" smtClean="0">
                <a:solidFill>
                  <a:srgbClr val="FF0000"/>
                </a:solidFill>
              </a:rPr>
              <a:t>друг=</a:t>
            </a:r>
            <a:r>
              <a:rPr lang="ru-RU" sz="2400" b="1" dirty="0" smtClean="0">
                <a:solidFill>
                  <a:srgbClr val="FF0000"/>
                </a:solidFill>
              </a:rPr>
              <a:t> лучший    </a:t>
            </a:r>
            <a:r>
              <a:rPr lang="ru-RU" sz="2400" b="1" dirty="0" smtClean="0"/>
              <a:t>  </a:t>
            </a:r>
            <a:r>
              <a:rPr lang="ru-RU" sz="2400" dirty="0" smtClean="0"/>
              <a:t>                                                                                           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357290" y="1571612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214810" y="1714488"/>
            <a:ext cx="128588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500034" y="307181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2786050" y="2928934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4929190" y="2928934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286644" y="2643182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178563" y="4321975"/>
            <a:ext cx="142876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2786050" y="4786322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4786314" y="4572008"/>
            <a:ext cx="78581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8286776" y="4929198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928662" y="6000768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3143240" y="6000768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6200000" flipH="1">
            <a:off x="5357818" y="6000768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7715272" y="6000768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Таблица «</a:t>
            </a:r>
            <a:r>
              <a:rPr lang="ru-RU" sz="3200" dirty="0" smtClean="0"/>
              <a:t>Изучение ФЕ в баснях И.А. Крылова»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571481"/>
          <a:ext cx="8858280" cy="628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025"/>
                <a:gridCol w="2233025"/>
                <a:gridCol w="1891932"/>
                <a:gridCol w="2500298"/>
              </a:tblGrid>
              <a:tr h="1204127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Фразеологизм/ Басня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Лексическое значение ФЕ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Тип ФЕ по структуре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Тип ФЕ по семантической сочетаемости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7985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98. Тришкин кафтан/ «Тришкин кафтан»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Такая ситуация, дело, когда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исправление одного ведёт к порче, недочётам в другом (35)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словосочетание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Фразеологическое сращение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(немотивирован-</a:t>
                      </a:r>
                    </a:p>
                    <a:p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</a:rPr>
                        <a:t>ность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 фразеологизма)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2972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107.Во здравие/ «Демьянова уха»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Доброе пожелание при угощении или в ответ на благодарность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слово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Фразеологическое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сращение.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(архаизм)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7281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96.Уроки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подать/ «Воспитание Льва»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Научить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чему-либо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Словосочетание = предложение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Фразеологическое  единство (возможна вставка: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местоимение ОН)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279796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2843" y="142852"/>
          <a:ext cx="8715439" cy="573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60"/>
                <a:gridCol w="2178860"/>
                <a:gridCol w="1785949"/>
                <a:gridCol w="2571770"/>
              </a:tblGrid>
              <a:tr h="12858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Фразеологизм/ Басня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Лексическое значение ФЕ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Тип ФЕ по структуре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Тип ФЕ по семантической сочетаемости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739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111. Не царская наука/ «Воспитание Льва»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Или не царское дело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Словосочета</a:t>
                      </a:r>
                      <a:r>
                        <a:rPr lang="ru-RU" sz="2000" dirty="0" smtClean="0"/>
                        <a:t>-</a:t>
                      </a:r>
                    </a:p>
                    <a:p>
                      <a:r>
                        <a:rPr lang="ru-RU" sz="2000" dirty="0" err="1" smtClean="0"/>
                        <a:t>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Фразеологическое сочетание (есть синонимическая замена одного компонента со связанным значением: наука = дело)</a:t>
                      </a:r>
                      <a:endParaRPr lang="ru-RU" sz="2000" dirty="0"/>
                    </a:p>
                  </a:txBody>
                  <a:tcPr/>
                </a:tc>
              </a:tr>
              <a:tr h="59739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как сыр в масле кататься/</a:t>
                      </a:r>
                      <a:r>
                        <a:rPr lang="ru-RU" sz="2400" baseline="0" dirty="0" smtClean="0"/>
                        <a:t> «Крестьянин и лисица»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Жить</a:t>
                      </a:r>
                      <a:r>
                        <a:rPr lang="ru-RU" sz="2400" baseline="0" dirty="0" smtClean="0"/>
                        <a:t> в полном довольстве, достатке.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предложение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Фразеологическое выражение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72560" cy="50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Таблица </a:t>
            </a:r>
            <a:r>
              <a:rPr lang="ru-RU" i="1" dirty="0" smtClean="0"/>
              <a:t>условных</a:t>
            </a:r>
            <a:r>
              <a:rPr lang="ru-RU" dirty="0" smtClean="0"/>
              <a:t> вычислений …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1" y="857233"/>
          <a:ext cx="8720168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042"/>
                <a:gridCol w="2180042"/>
                <a:gridCol w="2180042"/>
                <a:gridCol w="2180042"/>
              </a:tblGrid>
              <a:tr h="385131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Тип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ФЕ по значению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</a:t>
                      </a:r>
                      <a:r>
                        <a:rPr lang="ru-RU" sz="2800" baseline="0" dirty="0" smtClean="0"/>
                        <a:t> примеров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Тип по структуре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Количество примеров</a:t>
                      </a:r>
                      <a:endParaRPr lang="ru-RU" sz="2800" dirty="0"/>
                    </a:p>
                  </a:txBody>
                  <a:tcPr/>
                </a:tc>
              </a:tr>
              <a:tr h="38513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1. </a:t>
                      </a:r>
                      <a:r>
                        <a:rPr lang="ru-RU" sz="2400" dirty="0" smtClean="0"/>
                        <a:t>фразеологические</a:t>
                      </a:r>
                      <a:r>
                        <a:rPr lang="ru-RU" sz="2400" baseline="0" dirty="0" smtClean="0"/>
                        <a:t> сращения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    24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1. Слово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800" dirty="0" smtClean="0"/>
                        <a:t>14</a:t>
                      </a:r>
                      <a:endParaRPr lang="ru-RU" sz="4800" dirty="0"/>
                    </a:p>
                  </a:txBody>
                  <a:tcPr/>
                </a:tc>
              </a:tr>
              <a:tr h="38513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2.</a:t>
                      </a:r>
                      <a:r>
                        <a:rPr lang="ru-RU" sz="2000" baseline="0" dirty="0" smtClean="0"/>
                        <a:t> Фразеологические единства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37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2. Словосочетание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~</a:t>
                      </a:r>
                      <a:r>
                        <a:rPr lang="ru-RU" sz="4400" dirty="0" smtClean="0"/>
                        <a:t>40</a:t>
                      </a:r>
                      <a:endParaRPr lang="ru-RU" sz="4400" dirty="0"/>
                    </a:p>
                  </a:txBody>
                  <a:tcPr/>
                </a:tc>
              </a:tr>
              <a:tr h="38513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3. Фразеологические сочетания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 1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3. Предложение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~</a:t>
                      </a:r>
                      <a:r>
                        <a:rPr lang="ru-RU" sz="44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513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r>
                        <a:rPr lang="ru-RU" sz="2000" dirty="0" smtClean="0"/>
                        <a:t>.</a:t>
                      </a:r>
                      <a:r>
                        <a:rPr lang="ru-RU" sz="2000" baseline="0" dirty="0" smtClean="0"/>
                        <a:t> Фразеологические выражения.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rgbClr val="FF0000"/>
                          </a:solidFill>
                        </a:rPr>
                        <a:t>    46</a:t>
                      </a:r>
                      <a:endParaRPr lang="ru-RU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Басни И.А. Крылова – богатый источник русской фразеологии.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22672" cy="79690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БОУ «Междуреченская СОШ»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Исследовательская работа  по теме</a:t>
            </a:r>
          </a:p>
          <a:p>
            <a:r>
              <a:rPr lang="ru-RU" dirty="0" smtClean="0"/>
              <a:t>«</a:t>
            </a:r>
            <a:r>
              <a:rPr lang="ru-RU" b="1" i="1" dirty="0" smtClean="0"/>
              <a:t>Структурно- семантические особенности фразеологизмов в баснях  И.А.Крылова».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                    </a:t>
            </a:r>
            <a:r>
              <a:rPr lang="ru-RU" b="1" dirty="0" smtClean="0"/>
              <a:t>Выполнила </a:t>
            </a:r>
          </a:p>
          <a:p>
            <a:r>
              <a:rPr lang="ru-RU" dirty="0" smtClean="0"/>
              <a:t>                                                    ученица 10 класса </a:t>
            </a:r>
          </a:p>
          <a:p>
            <a:r>
              <a:rPr lang="ru-RU" dirty="0" smtClean="0"/>
              <a:t>                                                    </a:t>
            </a:r>
            <a:r>
              <a:rPr lang="ru-RU" i="1" dirty="0" smtClean="0"/>
              <a:t>Семёнова Ольга</a:t>
            </a:r>
          </a:p>
          <a:p>
            <a:r>
              <a:rPr lang="ru-RU" dirty="0" smtClean="0"/>
              <a:t>                                                 </a:t>
            </a:r>
            <a:r>
              <a:rPr lang="ru-RU" b="1" dirty="0" smtClean="0"/>
              <a:t>Научный руководитель:</a:t>
            </a:r>
          </a:p>
          <a:p>
            <a:r>
              <a:rPr lang="ru-RU" i="1" dirty="0" smtClean="0"/>
              <a:t>                                               Савенкова Л.А., учитель </a:t>
            </a:r>
          </a:p>
          <a:p>
            <a:r>
              <a:rPr lang="ru-RU" i="1" dirty="0" smtClean="0"/>
              <a:t>                                               русского языка и литературы</a:t>
            </a:r>
          </a:p>
          <a:p>
            <a:r>
              <a:rPr lang="ru-RU" i="1" dirty="0" smtClean="0"/>
              <a:t>                                                       </a:t>
            </a:r>
          </a:p>
          <a:p>
            <a:endParaRPr lang="ru-RU" b="1" dirty="0" smtClean="0"/>
          </a:p>
          <a:p>
            <a:r>
              <a:rPr lang="ru-RU" b="1" dirty="0" smtClean="0"/>
              <a:t>                                           2014</a:t>
            </a:r>
          </a:p>
          <a:p>
            <a:r>
              <a:rPr lang="ru-RU" b="1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Примеры  заданий в формате ГИА, ЕГЭ (9 -11кл) на знание  фразеологизмов.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14422"/>
            <a:ext cx="7504960" cy="503397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А3 (ГИА). </a:t>
            </a:r>
            <a:r>
              <a:rPr lang="ru-RU" sz="2400" b="1" dirty="0" smtClean="0"/>
              <a:t>Укажите, какое средство речевой выразительности используется в предложении: </a:t>
            </a:r>
            <a:r>
              <a:rPr lang="ru-RU" sz="2400" b="1" i="1" dirty="0" smtClean="0"/>
              <a:t>«Маленький папа научился очень хорошо лаять, но вот чесать за ногой за ухом он никак не мог научиться, хотя старался изо всех сил».</a:t>
            </a:r>
          </a:p>
          <a:p>
            <a:pPr>
              <a:buNone/>
            </a:pPr>
            <a:r>
              <a:rPr lang="ru-RU" sz="2400" b="1" i="1" dirty="0" smtClean="0"/>
              <a:t>1. </a:t>
            </a:r>
            <a:r>
              <a:rPr lang="ru-RU" sz="2400" dirty="0" smtClean="0"/>
              <a:t>олицетворение             </a:t>
            </a:r>
            <a:r>
              <a:rPr lang="ru-RU" sz="2400" b="1" dirty="0" smtClean="0"/>
              <a:t>2</a:t>
            </a:r>
            <a:r>
              <a:rPr lang="ru-RU" sz="2400" dirty="0" smtClean="0"/>
              <a:t>. просторечные слова</a:t>
            </a:r>
          </a:p>
          <a:p>
            <a:pPr>
              <a:buNone/>
            </a:pPr>
            <a:r>
              <a:rPr lang="ru-RU" sz="2400" b="1" i="1" dirty="0" smtClean="0"/>
              <a:t>3. </a:t>
            </a:r>
            <a:r>
              <a:rPr lang="ru-RU" sz="2400" dirty="0" smtClean="0"/>
              <a:t>фразеологизм                </a:t>
            </a:r>
            <a:r>
              <a:rPr lang="ru-RU" sz="2400" b="1" dirty="0" smtClean="0"/>
              <a:t>4.</a:t>
            </a:r>
            <a:r>
              <a:rPr lang="ru-RU" sz="2400" dirty="0" smtClean="0"/>
              <a:t> эпитет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800" b="1" dirty="0" smtClean="0"/>
              <a:t>А30 (ЕГЭ). Укажите предложение, в котором использован фразеологизм.</a:t>
            </a:r>
          </a:p>
          <a:p>
            <a:pPr>
              <a:buNone/>
            </a:pPr>
            <a:r>
              <a:rPr lang="ru-RU" sz="2800" dirty="0" smtClean="0"/>
              <a:t>1) 13            2) 17          3) 21             4) 29.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Примеры заданий в формате ЕГЭ  на знание фразеологизмов.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В8. «… </a:t>
            </a:r>
            <a:r>
              <a:rPr lang="ru-RU" sz="2800" b="1" dirty="0" smtClean="0"/>
              <a:t>С этой целью использовано лексическое средство выразительности - __ («потеряла надежду», «найти общий язык» в предложении 9, «куда глаза глядят» (18), </a:t>
            </a:r>
            <a:r>
              <a:rPr lang="ru-RU" sz="2800" b="1" dirty="0" err="1" smtClean="0"/>
              <a:t>тропы:___</a:t>
            </a:r>
            <a:r>
              <a:rPr lang="ru-RU" sz="2800" b="1" dirty="0" smtClean="0"/>
              <a:t>.....». </a:t>
            </a:r>
          </a:p>
          <a:p>
            <a:r>
              <a:rPr lang="ru-RU" sz="2800" b="1" dirty="0" smtClean="0"/>
              <a:t>1) эпитет            5)фразеологизм</a:t>
            </a:r>
          </a:p>
          <a:p>
            <a:r>
              <a:rPr lang="ru-RU" sz="2800" b="1" dirty="0" smtClean="0"/>
              <a:t>2) ирония         6)риторическое обращение</a:t>
            </a:r>
          </a:p>
          <a:p>
            <a:r>
              <a:rPr lang="ru-RU" sz="2800" b="1" dirty="0" smtClean="0"/>
              <a:t>3)литота            7) вводные слова</a:t>
            </a:r>
          </a:p>
          <a:p>
            <a:r>
              <a:rPr lang="ru-RU" sz="2800" b="1" dirty="0" smtClean="0"/>
              <a:t>4)метафора     8) ряды однородных членов</a:t>
            </a:r>
          </a:p>
          <a:p>
            <a:r>
              <a:rPr lang="ru-RU" sz="2800" b="1" dirty="0" smtClean="0"/>
              <a:t>9) сравнительный оборот</a:t>
            </a:r>
            <a:endParaRPr lang="ru-RU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7422672" cy="79690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Примеры заданий в формате ГИА. Часть С2.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857232"/>
            <a:ext cx="7647836" cy="5391168"/>
          </a:xfrm>
        </p:spPr>
        <p:txBody>
          <a:bodyPr/>
          <a:lstStyle/>
          <a:p>
            <a:r>
              <a:rPr lang="ru-RU" dirty="0" smtClean="0"/>
              <a:t>С2. </a:t>
            </a:r>
            <a:r>
              <a:rPr lang="ru-RU" sz="2800" dirty="0" smtClean="0"/>
              <a:t>Напишите сочинение-рассуждение, раскрывая смысл высказывания </a:t>
            </a:r>
            <a:r>
              <a:rPr lang="ru-RU" sz="2800" dirty="0" smtClean="0"/>
              <a:t>М.А. Шолохова: «Многообразны человеческие отношения, которые запечатлелись в народных изречениях, афоризмах. Из бездны времени дошли до нас во </a:t>
            </a:r>
            <a:r>
              <a:rPr lang="ru-RU" sz="2800" b="1" dirty="0" smtClean="0"/>
              <a:t>фразеологических </a:t>
            </a:r>
            <a:r>
              <a:rPr lang="ru-RU" sz="2800" dirty="0" smtClean="0"/>
              <a:t>сочетаниях радость и страдание людей, смех и слёзы, любовь и гнев, честность и обман, трудолюбие и лень, красота истины и уродство предрассудков». Аргументируя свой ответ, приведите 2 примера из прочитанного текста.   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208358" cy="64294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Введение…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433654" cy="531973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Актуальность выбранной темы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1)нет единой точки зрения по данной теме среди учёных-лингвистов;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2) подготовка к ГИА, ЕГЭ; закрепление и пополнение знаний по фразеологии.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ru-RU" sz="2800" dirty="0" smtClean="0">
                <a:solidFill>
                  <a:srgbClr val="FF0000"/>
                </a:solidFill>
              </a:rPr>
              <a:t>Предмет исследования </a:t>
            </a:r>
            <a:r>
              <a:rPr lang="ru-RU" dirty="0" smtClean="0">
                <a:solidFill>
                  <a:srgbClr val="FF0000"/>
                </a:solidFill>
              </a:rPr>
              <a:t>– басни И.А. Крылова.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Объект – фразеологизмы русского языка.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Гипотеза.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Языковой материал басен Крылова –</a:t>
            </a:r>
            <a:r>
              <a:rPr lang="ru-RU" sz="3600" b="1" dirty="0" smtClean="0"/>
              <a:t>богатый материал </a:t>
            </a:r>
            <a:r>
              <a:rPr lang="ru-RU" sz="3600" dirty="0" smtClean="0"/>
              <a:t>для проведения работы над различными типами </a:t>
            </a:r>
            <a:r>
              <a:rPr lang="ru-RU" sz="3600" i="1" dirty="0" smtClean="0"/>
              <a:t>фразеологизмов с точки зрения их структуры и значения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7286676" cy="7143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Цель работы: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857232"/>
            <a:ext cx="7433522" cy="5391168"/>
          </a:xfrm>
        </p:spPr>
        <p:txBody>
          <a:bodyPr/>
          <a:lstStyle/>
          <a:p>
            <a:r>
              <a:rPr lang="ru-RU" dirty="0" smtClean="0"/>
              <a:t>Изучить особенности фразеологизмов по строению и значению на примере басен И.А. Крылова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Задачи.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1.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Изучение теории строения ФЕ, их лексико-семантической сочетаемости.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2. Поиск ФЕ в баснях.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3. Определение их строения и лексико-семантической сочетаемости.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4. Обобщение знаний о ФЕ.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rgbClr val="002060"/>
                </a:solidFill>
              </a:rPr>
              <a:t>наблюдение;</a:t>
            </a:r>
          </a:p>
          <a:p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  <a:t>сравнение;</a:t>
            </a:r>
          </a:p>
          <a:p>
            <a:r>
              <a:rPr lang="ru-RU" sz="4800" dirty="0" smtClean="0">
                <a:solidFill>
                  <a:srgbClr val="FF0000"/>
                </a:solidFill>
              </a:rPr>
              <a:t>статистический </a:t>
            </a:r>
            <a:r>
              <a:rPr lang="ru-RU" sz="3600" dirty="0" smtClean="0">
                <a:solidFill>
                  <a:srgbClr val="FF0000"/>
                </a:solidFill>
              </a:rPr>
              <a:t>подсчёт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0"/>
            <a:ext cx="6862018" cy="64291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Структура работы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505092" cy="5676920"/>
          </a:xfrm>
        </p:spPr>
        <p:txBody>
          <a:bodyPr/>
          <a:lstStyle/>
          <a:p>
            <a:r>
              <a:rPr lang="ru-RU" dirty="0" smtClean="0"/>
              <a:t>1. Введение</a:t>
            </a:r>
          </a:p>
          <a:p>
            <a:r>
              <a:rPr lang="ru-RU" sz="2800" dirty="0" smtClean="0"/>
              <a:t>2. Глава 1. «Данное» и «новое» фразеологизма:</a:t>
            </a:r>
          </a:p>
          <a:p>
            <a:r>
              <a:rPr lang="ru-RU" sz="2800" dirty="0" smtClean="0"/>
              <a:t>1.1. Что мы уже узнаем о фразеологизмах?</a:t>
            </a:r>
          </a:p>
          <a:p>
            <a:r>
              <a:rPr lang="ru-RU" sz="2800" dirty="0" smtClean="0"/>
              <a:t>1.2. Какие бывают фразеологизмы по структуре?</a:t>
            </a:r>
          </a:p>
          <a:p>
            <a:r>
              <a:rPr lang="ru-RU" sz="2800" dirty="0" smtClean="0"/>
              <a:t>1.3. Какие бывают фразеологизмы по степени семантической слитности?</a:t>
            </a:r>
          </a:p>
          <a:p>
            <a:r>
              <a:rPr lang="ru-RU" sz="2800" dirty="0" smtClean="0"/>
              <a:t>1.4. Откуда «есть пошли» фразеологизмы?</a:t>
            </a:r>
          </a:p>
          <a:p>
            <a:r>
              <a:rPr lang="ru-RU" sz="2800" dirty="0" smtClean="0"/>
              <a:t>1.5. Фразеологические словари.</a:t>
            </a:r>
          </a:p>
          <a:p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</a:rPr>
              <a:t>Опора на опыт учёных-лингвистов:</a:t>
            </a:r>
          </a:p>
          <a:p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800" i="1" dirty="0" smtClean="0">
                <a:solidFill>
                  <a:srgbClr val="FF0000"/>
                </a:solidFill>
              </a:rPr>
              <a:t>В.В. </a:t>
            </a:r>
            <a:r>
              <a:rPr lang="ru-RU" sz="2800" b="1" i="1" dirty="0" smtClean="0">
                <a:solidFill>
                  <a:srgbClr val="FF0000"/>
                </a:solidFill>
              </a:rPr>
              <a:t>Виноградова, Н.М.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Шанского</a:t>
            </a:r>
            <a:r>
              <a:rPr lang="ru-RU" sz="2800" b="1" i="1" dirty="0" smtClean="0">
                <a:solidFill>
                  <a:srgbClr val="FF0000"/>
                </a:solidFill>
              </a:rPr>
              <a:t>, В.П. Жукова, А. И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Молоткова</a:t>
            </a:r>
            <a:r>
              <a:rPr lang="ru-RU" sz="2800" b="1" i="1" dirty="0" smtClean="0">
                <a:solidFill>
                  <a:srgbClr val="FF0000"/>
                </a:solidFill>
              </a:rPr>
              <a:t>, М.Т. Баранова.</a:t>
            </a:r>
          </a:p>
          <a:p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231</TotalTime>
  <Words>892</Words>
  <Application>Microsoft Office PowerPoint</Application>
  <PresentationFormat>Экран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БОУ « Междуреченская СОШ» Тарского района</vt:lpstr>
      <vt:lpstr>Примеры  заданий в формате ГИА, ЕГЭ (9 -11кл) на знание  фразеологизмов.</vt:lpstr>
      <vt:lpstr>Примеры заданий в формате ЕГЭ  на знание фразеологизмов.</vt:lpstr>
      <vt:lpstr>Примеры заданий в формате ГИА. Часть С2.</vt:lpstr>
      <vt:lpstr>Введение…</vt:lpstr>
      <vt:lpstr>                   Гипотеза.</vt:lpstr>
      <vt:lpstr>Цель работы:</vt:lpstr>
      <vt:lpstr>Методы исследования:</vt:lpstr>
      <vt:lpstr>Структура работы</vt:lpstr>
      <vt:lpstr>3. Глава2. Фразеологизмы в баснях И.А. Крылова.</vt:lpstr>
      <vt:lpstr>                                        Алгоритм  определения типа фразеологизма по семантической сочетаемости</vt:lpstr>
      <vt:lpstr>Таблица «Изучение ФЕ в баснях И.А. Крылова»</vt:lpstr>
      <vt:lpstr>Слайд 13</vt:lpstr>
      <vt:lpstr>Таблица условных вычислений …</vt:lpstr>
      <vt:lpstr>Заключение.</vt:lpstr>
      <vt:lpstr>БОУ «Междуреченская СОШ»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БОУ « Междуреченская СОШ»</dc:title>
  <dc:creator>КОМП</dc:creator>
  <cp:lastModifiedBy>User</cp:lastModifiedBy>
  <cp:revision>25</cp:revision>
  <dcterms:created xsi:type="dcterms:W3CDTF">2014-02-20T07:05:38Z</dcterms:created>
  <dcterms:modified xsi:type="dcterms:W3CDTF">2014-02-23T13:50:54Z</dcterms:modified>
</cp:coreProperties>
</file>