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7" r:id="rId8"/>
    <p:sldId id="268" r:id="rId9"/>
    <p:sldId id="269" r:id="rId10"/>
    <p:sldId id="270" r:id="rId11"/>
    <p:sldId id="260" r:id="rId12"/>
    <p:sldId id="271" r:id="rId13"/>
    <p:sldId id="261" r:id="rId14"/>
    <p:sldId id="272" r:id="rId15"/>
    <p:sldId id="273" r:id="rId16"/>
    <p:sldId id="262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B1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A386-FAB7-4676-803E-D2263BF3DA1E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9AE8D0-FC2E-48B3-A723-A770DDD043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A386-FAB7-4676-803E-D2263BF3DA1E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AE8D0-FC2E-48B3-A723-A770DDD04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A386-FAB7-4676-803E-D2263BF3DA1E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AE8D0-FC2E-48B3-A723-A770DDD04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5B8A386-FAB7-4676-803E-D2263BF3DA1E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F9AE8D0-FC2E-48B3-A723-A770DDD043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A386-FAB7-4676-803E-D2263BF3DA1E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AE8D0-FC2E-48B3-A723-A770DDD043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A386-FAB7-4676-803E-D2263BF3DA1E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AE8D0-FC2E-48B3-A723-A770DDD043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AE8D0-FC2E-48B3-A723-A770DDD043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A386-FAB7-4676-803E-D2263BF3DA1E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A386-FAB7-4676-803E-D2263BF3DA1E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AE8D0-FC2E-48B3-A723-A770DDD043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A386-FAB7-4676-803E-D2263BF3DA1E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AE8D0-FC2E-48B3-A723-A770DDD04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5B8A386-FAB7-4676-803E-D2263BF3DA1E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F9AE8D0-FC2E-48B3-A723-A770DDD043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A386-FAB7-4676-803E-D2263BF3DA1E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9AE8D0-FC2E-48B3-A723-A770DDD043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B8A386-FAB7-4676-803E-D2263BF3DA1E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F9AE8D0-FC2E-48B3-A723-A770DDD043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eg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214422"/>
            <a:ext cx="2928958" cy="4143404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86116" y="1357298"/>
            <a:ext cx="5500726" cy="3643338"/>
          </a:xfrm>
        </p:spPr>
        <p:txBody>
          <a:bodyPr>
            <a:normAutofit fontScale="90000"/>
          </a:bodyPr>
          <a:lstStyle/>
          <a:p>
            <a:r>
              <a:rPr lang="ru-RU" sz="6600" b="1" i="1" dirty="0" smtClean="0">
                <a:solidFill>
                  <a:schemeClr val="bg2">
                    <a:lumMod val="75000"/>
                  </a:schemeClr>
                </a:solidFill>
              </a:rPr>
              <a:t>Повторение</a:t>
            </a:r>
            <a:r>
              <a:rPr lang="ru-RU" sz="6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6000" b="1" i="1" dirty="0" smtClean="0">
                <a:solidFill>
                  <a:schemeClr val="bg2">
                    <a:lumMod val="75000"/>
                  </a:schemeClr>
                </a:solidFill>
              </a:rPr>
              <a:t>– </a:t>
            </a:r>
            <a:r>
              <a:rPr lang="ru-RU" sz="6000" b="1" i="1" dirty="0" smtClean="0">
                <a:solidFill>
                  <a:schemeClr val="bg2">
                    <a:lumMod val="75000"/>
                  </a:schemeClr>
                </a:solidFill>
              </a:rPr>
              <a:t>  </a:t>
            </a:r>
            <a:br>
              <a:rPr lang="ru-RU" sz="6000" b="1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6000" b="1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6000" b="1" i="1" dirty="0" smtClean="0">
                <a:solidFill>
                  <a:schemeClr val="bg2">
                    <a:lumMod val="75000"/>
                  </a:schemeClr>
                </a:solidFill>
              </a:rPr>
              <a:t>  </a:t>
            </a:r>
            <a:r>
              <a:rPr lang="ru-RU" sz="6000" b="1" i="1" dirty="0" smtClean="0">
                <a:solidFill>
                  <a:schemeClr val="bg2">
                    <a:lumMod val="75000"/>
                  </a:schemeClr>
                </a:solidFill>
              </a:rPr>
              <a:t>мать учения</a:t>
            </a:r>
            <a:br>
              <a:rPr lang="ru-RU" sz="6000" b="1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6000" b="1" i="1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ru-RU" sz="6000" b="1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6000" b="1" i="1" dirty="0" smtClean="0">
                <a:solidFill>
                  <a:schemeClr val="bg2">
                    <a:lumMod val="75000"/>
                  </a:schemeClr>
                </a:solidFill>
              </a:rPr>
              <a:t>              </a:t>
            </a:r>
            <a:r>
              <a:rPr lang="ru-RU" sz="4800" i="1" dirty="0" smtClean="0">
                <a:solidFill>
                  <a:schemeClr val="bg2">
                    <a:lumMod val="75000"/>
                  </a:schemeClr>
                </a:solidFill>
              </a:rPr>
              <a:t>П</a:t>
            </a:r>
            <a:r>
              <a:rPr lang="ru-RU" sz="4800" i="1" dirty="0" smtClean="0">
                <a:solidFill>
                  <a:schemeClr val="bg2">
                    <a:lumMod val="75000"/>
                  </a:schemeClr>
                </a:solidFill>
              </a:rPr>
              <a:t>ословица</a:t>
            </a:r>
            <a:endParaRPr lang="ru-RU" sz="60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5301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В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начале сентября воздух начинает по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немногу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  холодеть. Свежие лужи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сплош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засыпанны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 листьями. По осеннему мелкие дожди совсем не похожи на летние : они идут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беспристанно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, и земля долго не просыхает. Ветер дует </a:t>
            </a:r>
            <a:r>
              <a:rPr lang="ru-RU" sz="3200" dirty="0" err="1" smtClean="0">
                <a:solidFill>
                  <a:schemeClr val="bg2">
                    <a:lumMod val="75000"/>
                  </a:schemeClr>
                </a:solidFill>
              </a:rPr>
              <a:t>безустали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. Листья на деревьях начинают кое где желтеть. Поля мало  по малу желтеют, лишь по прежнему зеленеет озимь.</a:t>
            </a:r>
            <a:endParaRPr lang="ru-RU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solidFill>
                  <a:schemeClr val="bg2">
                    <a:lumMod val="75000"/>
                  </a:schemeClr>
                </a:solidFill>
              </a:rPr>
              <a:t>Выпишите слова с ошибкой:</a:t>
            </a:r>
            <a:endParaRPr lang="ru-RU" sz="4000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efault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2132" y="1142984"/>
            <a:ext cx="3143272" cy="421484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5000660" cy="5429264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bg2">
                    <a:lumMod val="75000"/>
                  </a:schemeClr>
                </a:solidFill>
              </a:rPr>
              <a:t>Знаки препинания – это как нотные знаки. Они </a:t>
            </a:r>
            <a:r>
              <a:rPr lang="ru-RU" sz="4000" b="1" i="1" dirty="0" smtClean="0">
                <a:solidFill>
                  <a:schemeClr val="bg2">
                    <a:lumMod val="75000"/>
                  </a:schemeClr>
                </a:solidFill>
              </a:rPr>
              <a:t>твёрдо держат текст и не дают ему рассыпаться</a:t>
            </a:r>
            <a:r>
              <a:rPr lang="ru-RU" sz="3200" b="1" i="1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ru-RU" sz="3200" b="1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3200" b="1" i="1" dirty="0" smtClean="0">
                <a:solidFill>
                  <a:schemeClr val="bg2">
                    <a:lumMod val="75000"/>
                  </a:schemeClr>
                </a:solidFill>
              </a:rPr>
              <a:t>          </a:t>
            </a:r>
            <a:r>
              <a:rPr lang="ru-RU" sz="4000" i="1" dirty="0" smtClean="0">
                <a:solidFill>
                  <a:schemeClr val="bg2">
                    <a:lumMod val="75000"/>
                  </a:schemeClr>
                </a:solidFill>
              </a:rPr>
              <a:t>К</a:t>
            </a:r>
            <a:r>
              <a:rPr lang="ru-RU" sz="4000" i="1" dirty="0" smtClean="0">
                <a:solidFill>
                  <a:schemeClr val="bg2">
                    <a:lumMod val="75000"/>
                  </a:schemeClr>
                </a:solidFill>
              </a:rPr>
              <a:t>. Г. Паустовский </a:t>
            </a:r>
            <a:endParaRPr lang="ru-RU" sz="4000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3870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2">
                    <a:lumMod val="75000"/>
                  </a:schemeClr>
                </a:solidFill>
              </a:rPr>
              <a:t>Всегда выделяются запятыми…</a:t>
            </a:r>
          </a:p>
          <a:p>
            <a:r>
              <a:rPr lang="ru-RU" sz="4000" i="1" dirty="0" smtClean="0">
                <a:solidFill>
                  <a:schemeClr val="bg2">
                    <a:lumMod val="75000"/>
                  </a:schemeClr>
                </a:solidFill>
              </a:rPr>
              <a:t>Приведите примеры.</a:t>
            </a:r>
          </a:p>
          <a:p>
            <a:r>
              <a:rPr lang="ru-RU" sz="4000" dirty="0" smtClean="0">
                <a:solidFill>
                  <a:schemeClr val="bg2">
                    <a:lumMod val="75000"/>
                  </a:schemeClr>
                </a:solidFill>
              </a:rPr>
              <a:t>Причастный оборот выделяется запятыми только…</a:t>
            </a:r>
          </a:p>
          <a:p>
            <a:r>
              <a:rPr lang="ru-RU" sz="4000" i="1" dirty="0" smtClean="0">
                <a:solidFill>
                  <a:schemeClr val="bg2">
                    <a:lumMod val="75000"/>
                  </a:schemeClr>
                </a:solidFill>
              </a:rPr>
              <a:t>Приведите примеры.</a:t>
            </a:r>
          </a:p>
          <a:p>
            <a:endParaRPr lang="ru-RU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solidFill>
                  <a:schemeClr val="bg2">
                    <a:lumMod val="75000"/>
                  </a:schemeClr>
                </a:solidFill>
              </a:rPr>
              <a:t>Закончите мысль:</a:t>
            </a:r>
            <a:endParaRPr lang="ru-RU" sz="4000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eg9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571612"/>
            <a:ext cx="3286148" cy="321471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00496" y="152400"/>
            <a:ext cx="4686304" cy="4419608"/>
          </a:xfrm>
        </p:spPr>
        <p:txBody>
          <a:bodyPr/>
          <a:lstStyle/>
          <a:p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Хорошие речи приятно и слушать</a:t>
            </a:r>
            <a:b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4000" i="1" dirty="0" smtClean="0">
                <a:solidFill>
                  <a:schemeClr val="bg2">
                    <a:lumMod val="75000"/>
                  </a:schemeClr>
                </a:solidFill>
              </a:rPr>
              <a:t>                   Пословица.</a:t>
            </a:r>
            <a:endParaRPr lang="ru-RU" b="1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Приехав домой, его никто не встретил.</a:t>
            </a:r>
          </a:p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Выйдя в открытую дверь, их застал буран.</a:t>
            </a:r>
          </a:p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Читая повесть, перед ним встаёт яркий образ главного  героя.</a:t>
            </a:r>
            <a:endParaRPr lang="ru-RU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2022"/>
          </a:xfrm>
        </p:spPr>
        <p:txBody>
          <a:bodyPr/>
          <a:lstStyle/>
          <a:p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Исправить ошибки:</a:t>
            </a:r>
            <a:endParaRPr lang="ru-RU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2438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Рожь, которая золотилась на солнце, была похожа на безбрежное море, которое колыхалось и волновалось.</a:t>
            </a:r>
          </a:p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Бричка, которая выехала во двор, остановилась перед небольшим домиком,  окна которого выходили во двор.</a:t>
            </a:r>
            <a:endParaRPr lang="ru-RU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solidFill>
                  <a:schemeClr val="bg2">
                    <a:lumMod val="75000"/>
                  </a:schemeClr>
                </a:solidFill>
              </a:rPr>
              <a:t>Устранить повторы:</a:t>
            </a:r>
            <a:endParaRPr lang="ru-RU" sz="4000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efault.jpeg4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43636" y="1428736"/>
            <a:ext cx="2571768" cy="35719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0"/>
            <a:ext cx="5643602" cy="6276996"/>
          </a:xfrm>
        </p:spPr>
        <p:txBody>
          <a:bodyPr/>
          <a:lstStyle/>
          <a:p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Чтобы воспользоваться всеми его ( русского языка) сокровищами, нужно хорошо знать его, нужно уметь владеть им</a:t>
            </a:r>
            <a:b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             </a:t>
            </a:r>
            <a:r>
              <a:rPr lang="ru-RU" sz="4000" i="1" dirty="0" smtClean="0">
                <a:solidFill>
                  <a:schemeClr val="bg2">
                    <a:lumMod val="75000"/>
                  </a:schemeClr>
                </a:solidFill>
              </a:rPr>
              <a:t>Н. А. Добролюбов</a:t>
            </a:r>
            <a:endParaRPr lang="ru-RU" b="1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9576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bg2">
                    <a:lumMod val="75000"/>
                  </a:schemeClr>
                </a:solidFill>
              </a:rPr>
              <a:t>На уроке мне понравилось….</a:t>
            </a:r>
          </a:p>
          <a:p>
            <a:r>
              <a:rPr lang="ru-RU" sz="4400" dirty="0" smtClean="0">
                <a:solidFill>
                  <a:schemeClr val="bg2">
                    <a:lumMod val="75000"/>
                  </a:schemeClr>
                </a:solidFill>
              </a:rPr>
              <a:t>Мне было сложно…</a:t>
            </a:r>
          </a:p>
          <a:p>
            <a:r>
              <a:rPr lang="ru-RU" sz="4400" dirty="0" smtClean="0">
                <a:solidFill>
                  <a:schemeClr val="bg2">
                    <a:lumMod val="75000"/>
                  </a:schemeClr>
                </a:solidFill>
              </a:rPr>
              <a:t>Нужно </a:t>
            </a:r>
            <a:r>
              <a:rPr lang="ru-RU" sz="44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4400" dirty="0" smtClean="0">
                <a:solidFill>
                  <a:schemeClr val="bg2">
                    <a:lumMod val="75000"/>
                  </a:schemeClr>
                </a:solidFill>
              </a:rPr>
              <a:t>ещё раз повторить…</a:t>
            </a:r>
            <a:endParaRPr lang="ru-RU" sz="4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smtClean="0">
                <a:solidFill>
                  <a:schemeClr val="bg2">
                    <a:lumMod val="75000"/>
                  </a:schemeClr>
                </a:solidFill>
              </a:rPr>
              <a:t>     Продолжите </a:t>
            </a:r>
            <a:r>
              <a:rPr lang="ru-RU" sz="4000" i="1" dirty="0" smtClean="0">
                <a:solidFill>
                  <a:schemeClr val="bg2">
                    <a:lumMod val="75000"/>
                  </a:schemeClr>
                </a:solidFill>
              </a:rPr>
              <a:t>предложения:</a:t>
            </a:r>
            <a:endParaRPr lang="ru-RU" sz="4000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уприн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3570" y="1071546"/>
            <a:ext cx="2928958" cy="400052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642918"/>
            <a:ext cx="5286412" cy="464347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  <a:t>Изучение и сбережение русского языка является не праздным занятием от нечего делать, но насущной необходимостью</a:t>
            </a:r>
            <a:b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  <a:t>                       </a:t>
            </a:r>
            <a:r>
              <a:rPr lang="ru-RU" sz="3600" i="1" dirty="0" smtClean="0">
                <a:solidFill>
                  <a:schemeClr val="bg2">
                    <a:lumMod val="75000"/>
                  </a:schemeClr>
                </a:solidFill>
              </a:rPr>
              <a:t>А. И. Куприн.</a:t>
            </a:r>
            <a:endParaRPr lang="ru-RU" sz="3600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устовский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500174"/>
            <a:ext cx="2714644" cy="364333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14678" y="152400"/>
            <a:ext cx="5572164" cy="5205426"/>
          </a:xfrm>
        </p:spPr>
        <p:txBody>
          <a:bodyPr/>
          <a:lstStyle/>
          <a:p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Для всего в русском языке есть великое множество слов</a:t>
            </a:r>
            <a:b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               </a:t>
            </a:r>
            <a:r>
              <a:rPr lang="ru-RU" sz="3600" i="1" dirty="0" smtClean="0">
                <a:solidFill>
                  <a:schemeClr val="bg2">
                    <a:lumMod val="75000"/>
                  </a:schemeClr>
                </a:solidFill>
              </a:rPr>
              <a:t>К. Г. Паустовский.</a:t>
            </a:r>
            <a: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ru-RU" sz="3600" b="1" i="1" dirty="0" smtClean="0">
                <a:solidFill>
                  <a:schemeClr val="bg2">
                    <a:lumMod val="75000"/>
                  </a:schemeClr>
                </a:solidFill>
              </a:rPr>
            </a:br>
            <a:endParaRPr lang="ru-RU" sz="36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Тёмный бор (прилагательное)</a:t>
            </a:r>
          </a:p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Темнеющий небосклон (причастие)</a:t>
            </a:r>
          </a:p>
          <a:p>
            <a:r>
              <a:rPr lang="ru-RU" sz="4000" dirty="0" smtClean="0">
                <a:solidFill>
                  <a:schemeClr val="bg2">
                    <a:lumMod val="75000"/>
                  </a:schemeClr>
                </a:solidFill>
              </a:rPr>
              <a:t>Закрасил темнее (наречие)</a:t>
            </a:r>
          </a:p>
          <a:p>
            <a:r>
              <a:rPr lang="ru-RU" sz="4000" dirty="0" smtClean="0">
                <a:solidFill>
                  <a:schemeClr val="bg2">
                    <a:lumMod val="75000"/>
                  </a:schemeClr>
                </a:solidFill>
              </a:rPr>
              <a:t>Темнея вдали (деепричастие)</a:t>
            </a:r>
          </a:p>
          <a:p>
            <a:r>
              <a:rPr lang="ru-RU" sz="4000" dirty="0" smtClean="0">
                <a:solidFill>
                  <a:schemeClr val="bg2">
                    <a:lumMod val="75000"/>
                  </a:schemeClr>
                </a:solidFill>
              </a:rPr>
              <a:t>Костюм ещё темнее (ср. степень прилагательного)</a:t>
            </a:r>
          </a:p>
          <a:p>
            <a:r>
              <a:rPr lang="ru-RU" sz="4000" dirty="0" smtClean="0">
                <a:solidFill>
                  <a:schemeClr val="bg2">
                    <a:lumMod val="75000"/>
                  </a:schemeClr>
                </a:solidFill>
              </a:rPr>
              <a:t>Стемнело быстро (глагол)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Какой частью речи являются однокоренные слова?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Все  средства переведены </a:t>
            </a:r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</a:rPr>
              <a:t>на (счёт) 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Детского фонда.</a:t>
            </a:r>
          </a:p>
          <a:p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</a:rPr>
              <a:t>Не (смотря) на  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конец мая, погода была холодная.</a:t>
            </a:r>
          </a:p>
          <a:p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</a:rPr>
              <a:t>Что (бы) 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вкусненького съесть?</a:t>
            </a:r>
          </a:p>
          <a:p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</a:rPr>
              <a:t>В течение 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каникул мы хорошо отдохнули.</a:t>
            </a:r>
          </a:p>
          <a:p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Я заметила </a:t>
            </a:r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</a:rPr>
              <a:t>то (же), </a:t>
            </a: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что и ребята.</a:t>
            </a:r>
          </a:p>
          <a:p>
            <a:endParaRPr lang="ru-RU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Какой частью речи являются выделенные слова?</a:t>
            </a:r>
            <a:endParaRPr lang="ru-RU" sz="3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eg3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571612"/>
            <a:ext cx="2571768" cy="3286148"/>
          </a:xfrm>
          <a:blipFill>
            <a:blip r:embed="rId3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57554" y="642918"/>
            <a:ext cx="5329246" cy="4000528"/>
          </a:xfrm>
        </p:spPr>
        <p:txBody>
          <a:bodyPr/>
          <a:lstStyle/>
          <a:p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Кто грамоте  горазд, тому не пропасть</a:t>
            </a:r>
            <a:b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                       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Пословица.</a:t>
            </a:r>
            <a:endParaRPr lang="ru-RU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Причастия и деепричастия являются….</a:t>
            </a:r>
          </a:p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Выбор гласной в суффиксе действительных и страдательных причастий настоящего времени зависит от…</a:t>
            </a:r>
          </a:p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Перед –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вш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-, </a:t>
            </a:r>
            <a:r>
              <a:rPr lang="en-US" sz="3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-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нн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-,  -л-, -в- правописание гласной зависит от…</a:t>
            </a:r>
            <a:endParaRPr lang="ru-RU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2">
                    <a:lumMod val="75000"/>
                  </a:schemeClr>
                </a:solidFill>
              </a:rPr>
              <a:t>Продолжите мысль:</a:t>
            </a:r>
            <a:endParaRPr lang="ru-RU" sz="40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5295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Вид…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мые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 в тумане корабли, 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дремл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…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щие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 ели, се…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щийся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 дождь, 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замеч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…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нный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 вдали, 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засе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…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нная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 цветами клумба, 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заброш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…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нный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 палисадник, 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услыш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…л впереди, 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стро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…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щийся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 дом, 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закле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…в страницу, стел…</a:t>
            </a:r>
            <a:r>
              <a:rPr lang="ru-RU" sz="3600" dirty="0" err="1" smtClean="0">
                <a:solidFill>
                  <a:schemeClr val="bg2">
                    <a:lumMod val="75000"/>
                  </a:schemeClr>
                </a:solidFill>
              </a:rPr>
              <a:t>щееся</a:t>
            </a:r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 растение.</a:t>
            </a:r>
            <a:endParaRPr lang="ru-RU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6208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Распределите  словосочетания по двум колонкам в зависимости от условия выбора  гласной:</a:t>
            </a:r>
            <a:endParaRPr lang="ru-RU" sz="3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24322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Некошеная трава, плетёная корзина, раненый солдат, свеча потушена, ветреный день, стриженый газон, поездка организована.</a:t>
            </a:r>
          </a:p>
          <a:p>
            <a:endParaRPr lang="ru-RU" sz="3600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3600" i="1" dirty="0" smtClean="0">
                <a:solidFill>
                  <a:schemeClr val="bg2">
                    <a:lumMod val="75000"/>
                  </a:schemeClr>
                </a:solidFill>
              </a:rPr>
              <a:t>Подчеркните «лишнее» слово, докажите правильность выбора.</a:t>
            </a:r>
            <a:endParaRPr lang="ru-RU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76402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bg2">
                    <a:lumMod val="75000"/>
                  </a:schemeClr>
                </a:solidFill>
              </a:rPr>
              <a:t>Запишите словосочетания, изменив их так, чтобы вместо  -</a:t>
            </a:r>
            <a:r>
              <a:rPr lang="ru-RU" sz="3600" i="1" dirty="0" err="1" smtClean="0">
                <a:solidFill>
                  <a:schemeClr val="bg2">
                    <a:lumMod val="75000"/>
                  </a:schemeClr>
                </a:solidFill>
              </a:rPr>
              <a:t>н</a:t>
            </a:r>
            <a:r>
              <a:rPr lang="ru-RU" sz="3600" i="1" dirty="0" smtClean="0">
                <a:solidFill>
                  <a:schemeClr val="bg2">
                    <a:lumMod val="75000"/>
                  </a:schemeClr>
                </a:solidFill>
              </a:rPr>
              <a:t>- можно было написать –</a:t>
            </a:r>
            <a:r>
              <a:rPr lang="ru-RU" sz="3600" i="1" dirty="0" err="1" smtClean="0">
                <a:solidFill>
                  <a:schemeClr val="bg2">
                    <a:lumMod val="75000"/>
                  </a:schemeClr>
                </a:solidFill>
              </a:rPr>
              <a:t>нн</a:t>
            </a:r>
            <a:r>
              <a:rPr lang="ru-RU" sz="3600" i="1" dirty="0" smtClean="0">
                <a:solidFill>
                  <a:schemeClr val="bg2">
                    <a:lumMod val="75000"/>
                  </a:schemeClr>
                </a:solidFill>
              </a:rPr>
              <a:t>-:</a:t>
            </a:r>
            <a:endParaRPr lang="ru-RU" sz="3600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391</TotalTime>
  <Words>471</Words>
  <Application>Microsoft Office PowerPoint</Application>
  <PresentationFormat>Экран (4:3)</PresentationFormat>
  <Paragraphs>48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Повторение –       мать учения                Пословица</vt:lpstr>
      <vt:lpstr>Изучение и сбережение русского языка является не праздным занятием от нечего делать, но насущной необходимостью                         А. И. Куприн.</vt:lpstr>
      <vt:lpstr>Для всего в русском языке есть великое множество слов                К. Г. Паустовский. </vt:lpstr>
      <vt:lpstr>Какой частью речи являются однокоренные слова?</vt:lpstr>
      <vt:lpstr>Какой частью речи являются выделенные слова?</vt:lpstr>
      <vt:lpstr>Кто грамоте  горазд, тому не пропасть                        Пословица.</vt:lpstr>
      <vt:lpstr>Продолжите мысль:</vt:lpstr>
      <vt:lpstr>Распределите  словосочетания по двум колонкам в зависимости от условия выбора  гласной:</vt:lpstr>
      <vt:lpstr>Запишите словосочетания, изменив их так, чтобы вместо  -н- можно было написать –нн-:</vt:lpstr>
      <vt:lpstr>Выпишите слова с ошибкой:</vt:lpstr>
      <vt:lpstr>Знаки препинания – это как нотные знаки. Они твёрдо держат текст и не дают ему рассыпаться           К. Г. Паустовский </vt:lpstr>
      <vt:lpstr>Закончите мысль:</vt:lpstr>
      <vt:lpstr>Хорошие речи приятно и слушать                    Пословица.</vt:lpstr>
      <vt:lpstr>Исправить ошибки:</vt:lpstr>
      <vt:lpstr>Устранить повторы:</vt:lpstr>
      <vt:lpstr>Чтобы воспользоваться всеми его ( русского языка) сокровищами, нужно хорошо знать его, нужно уметь владеть им              Н. А. Добролюбов</vt:lpstr>
      <vt:lpstr>     Продолжите предложения: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Амина</dc:creator>
  <cp:lastModifiedBy>Амина</cp:lastModifiedBy>
  <cp:revision>39</cp:revision>
  <dcterms:created xsi:type="dcterms:W3CDTF">2014-05-09T09:26:50Z</dcterms:created>
  <dcterms:modified xsi:type="dcterms:W3CDTF">2014-05-20T19:03:12Z</dcterms:modified>
</cp:coreProperties>
</file>